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20" r:id="rId3"/>
    <p:sldId id="260" r:id="rId4"/>
    <p:sldId id="317" r:id="rId5"/>
    <p:sldId id="316" r:id="rId6"/>
    <p:sldId id="321" r:id="rId7"/>
    <p:sldId id="31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5EFF0-3AC2-477C-881E-F066D197F30E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66B5A9-F54E-4EC2-A6A7-B29EB7F80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72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“Acoustic and trawl indices of biomass of age 2+ may be used in biomass models or to assess changes in stock abundance from year to year, using methods for data-poor stocks.”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DF4122-8EB1-4BD8-BCDE-BB1F3B43D9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37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292CC-1622-1EC2-FB4C-6D2674D95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F04E4-EEA1-641A-F5F3-417817168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3F4E0-1796-018E-54E4-33FF0E88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2F502-8AC0-CF7F-9190-DAFCE72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F933A-194B-19EC-223A-EBE4815C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23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A081-3B3F-70DF-F773-ADBE3DA15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D8511F-208E-2687-422D-79D627163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366B7-86D6-62D4-72E1-E07699473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B20C6-DF12-BF20-AA5C-B5BF50BA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6A4B9-4BCC-EDFC-C3B8-FECCEEC2C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85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6211B8-08C1-7033-953C-1EF3FFBE0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3EB15-4446-45B6-6D8F-803FC82AB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CBB2E-B139-819D-AD4A-1ABB87AA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F6BB6-DB81-F40A-0FEF-7EEEFA27A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A6251-82DE-40B3-4DA8-A824359B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0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EEF4-5650-E58A-4F5B-CB451F935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E8AB3-148E-404F-78E1-71DF5425F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F281B-D272-3619-D6BC-F9DA5601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124F-9CF6-A8CA-AA9C-EDD38655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5C0F6-11AE-0524-3517-D57E0A04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0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8460-3133-8F14-A425-E12EEBB5D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1B19-C3C1-3A5E-4E84-A885567A4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18D8D-BBCC-E00F-FCA2-3E4AF7A74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6F293-CF1C-5BAC-595C-479E82A5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C76BF-FDDD-5176-A962-A841369F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58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1629-D436-536A-0F60-359AB5383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BC2EC-D134-57C6-9253-CF47FFC06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4CF36-0C64-D7C5-0FF1-BBCDF912F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C93C6-5BAA-5B1D-4A63-AD217C310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4AA4F-638C-EDFA-3031-5F04B5679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3E7C8-8E09-A75E-5697-99EDD95FE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3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18D6B-DEF5-38EE-3B45-CC48AF94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64131-F527-A2D5-2146-BC8B3BDE0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66BAB-711E-D122-7A68-3FFAAB9EA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A81010-8B12-AC92-2F86-F587B94EE6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38AAC5-678D-61D0-7F29-D79F955B00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A3367-FD1F-E9EB-C8EE-C55BC5DB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1064BB-E02C-ABFA-AD3A-5721D6FEC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9BDF00-7941-A12A-4949-0709E062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8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85193-BF3C-B556-EA03-5C5919942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251091-27D3-C87C-7DDB-7478AABEE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B3A144-FE11-B7B4-D728-6622DED5C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2DEAC-068E-688A-D8B6-DC91D33E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1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8DB159-841C-C0D5-322B-B3B44FC97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279DE-08B8-F4B2-576A-04544ABFB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B5A07-5184-E4E8-C36B-689616359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9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E82FE-1655-68A5-28D4-E68C54BB6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10425-11D7-27A5-3134-876469B0B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9E6B4-8305-03C2-1C0D-CDD23A4DF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98D1C-849F-0C66-24F7-836B17392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2B720-37E0-BFCC-EB7D-636A2DD1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F6454-6699-B699-2B65-B7CB4D8A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30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E0D10-E595-9312-8375-2947EEEE6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CE09B-82A2-FEEC-3219-86DC3924D4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E8461-1008-A52A-0CE2-3AD211B13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05534-1D58-4FAC-014A-5828DB33E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7289A-841D-6433-C0C0-4987701C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B1566-D445-1EB3-E450-51567520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3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EE37D1-51C9-ADC2-B870-2C94806A9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30390-5623-15B6-11D2-76EC91E44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5468B-B423-650B-D727-F6F6DC5D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E0A73-D50A-4841-A392-FAE1D5A0F332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29153-C343-AA6B-E492-CC20C85CC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033FA-1FBA-CBEA-6D66-26A87DA5B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74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emf"/><Relationship Id="rId7" Type="http://schemas.openxmlformats.org/officeDocument/2006/relationships/image" Target="../media/image15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03BE9-9D00-4204-F043-6A11F14C18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511FE-F099-3891-9E96-6F21D8E4A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/>
              <a:t>Coastal </a:t>
            </a:r>
            <a:r>
              <a:rPr lang="nb-NO" dirty="0" err="1"/>
              <a:t>acoustic-trawl</a:t>
            </a:r>
            <a:r>
              <a:rPr lang="nb-NO" dirty="0"/>
              <a:t> survey</a:t>
            </a:r>
            <a:endParaRPr lang="en-US" dirty="0"/>
          </a:p>
        </p:txBody>
      </p:sp>
      <p:pic>
        <p:nvPicPr>
          <p:cNvPr id="17" name="Picture 16" descr="Map&#10;&#10;Description automatically generated">
            <a:extLst>
              <a:ext uri="{FF2B5EF4-FFF2-40B4-BE49-F238E27FC236}">
                <a16:creationId xmlns:a16="http://schemas.microsoft.com/office/drawing/2014/main" id="{2E573B48-F3D5-E013-A6E5-F5ECE420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832" y="1386039"/>
            <a:ext cx="4412722" cy="4835217"/>
          </a:xfrm>
          <a:prstGeom prst="rect">
            <a:avLst/>
          </a:prstGeom>
        </p:spPr>
      </p:pic>
      <p:pic>
        <p:nvPicPr>
          <p:cNvPr id="19" name="Picture 18" descr="A large ship in the water&#10;&#10;Description automatically generated with low confidence">
            <a:extLst>
              <a:ext uri="{FF2B5EF4-FFF2-40B4-BE49-F238E27FC236}">
                <a16:creationId xmlns:a16="http://schemas.microsoft.com/office/drawing/2014/main" id="{B58CDA00-ECD9-23EC-A6B6-188404A0EC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6" r="4134" b="2991"/>
          <a:stretch/>
        </p:blipFill>
        <p:spPr>
          <a:xfrm>
            <a:off x="7848801" y="1464991"/>
            <a:ext cx="1878799" cy="1167671"/>
          </a:xfrm>
          <a:prstGeom prst="rect">
            <a:avLst/>
          </a:prstGeom>
        </p:spPr>
      </p:pic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991778-D4BB-B118-49D9-1CA26BB45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5705"/>
            <a:ext cx="6679534" cy="49912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South of 67N:</a:t>
            </a:r>
          </a:p>
          <a:p>
            <a:pPr lvl="1"/>
            <a:r>
              <a:rPr lang="en-US" dirty="0"/>
              <a:t>Lower precision and consistency</a:t>
            </a:r>
          </a:p>
          <a:p>
            <a:pPr lvl="1"/>
            <a:r>
              <a:rPr lang="en-US" dirty="0"/>
              <a:t>“Aggregate (age 2+) acoustic and trawl indices may be used in biomass models”</a:t>
            </a:r>
          </a:p>
          <a:p>
            <a:endParaRPr lang="en-US" sz="2400" b="1" dirty="0"/>
          </a:p>
        </p:txBody>
      </p:sp>
      <p:pic>
        <p:nvPicPr>
          <p:cNvPr id="22" name="Picture 21" descr="Chart, line chart&#10;&#10;Description automatically generated">
            <a:extLst>
              <a:ext uri="{FF2B5EF4-FFF2-40B4-BE49-F238E27FC236}">
                <a16:creationId xmlns:a16="http://schemas.microsoft.com/office/drawing/2014/main" id="{DE280095-E24C-BEE3-D311-537B54241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798" y="4715988"/>
            <a:ext cx="3226162" cy="1665410"/>
          </a:xfrm>
          <a:prstGeom prst="rect">
            <a:avLst/>
          </a:prstGeom>
        </p:spPr>
      </p:pic>
      <p:pic>
        <p:nvPicPr>
          <p:cNvPr id="24" name="Picture 23" descr="Chart, line chart&#10;&#10;Description automatically generated">
            <a:extLst>
              <a:ext uri="{FF2B5EF4-FFF2-40B4-BE49-F238E27FC236}">
                <a16:creationId xmlns:a16="http://schemas.microsoft.com/office/drawing/2014/main" id="{055590CB-9E96-1AA6-864A-30F09F923F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96959" y="4696244"/>
            <a:ext cx="3298249" cy="1710204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5FD98A-E930-93DA-F463-44CACAADB411}"/>
              </a:ext>
            </a:extLst>
          </p:cNvPr>
          <p:cNvCxnSpPr>
            <a:cxnSpLocks/>
          </p:cNvCxnSpPr>
          <p:nvPr/>
        </p:nvCxnSpPr>
        <p:spPr>
          <a:xfrm>
            <a:off x="8864867" y="3607870"/>
            <a:ext cx="54172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9E397DD-F149-CBDA-746C-E5562C25D12B}"/>
              </a:ext>
            </a:extLst>
          </p:cNvPr>
          <p:cNvCxnSpPr>
            <a:cxnSpLocks/>
          </p:cNvCxnSpPr>
          <p:nvPr/>
        </p:nvCxnSpPr>
        <p:spPr>
          <a:xfrm>
            <a:off x="7868897" y="5252185"/>
            <a:ext cx="60133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009DEAB-F6B0-CEEA-23A4-7800F5F535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4755" y="3037348"/>
            <a:ext cx="3298248" cy="16686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77A34F-DF53-C8B4-2DD1-D4726981FB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96960" y="3007253"/>
            <a:ext cx="3298249" cy="169869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CF193FF-89C0-C80E-555B-77BA3619CE1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795209" y="3856602"/>
            <a:ext cx="1675023" cy="16273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F9D592-5923-60CE-032C-5A7BFA815629}"/>
              </a:ext>
            </a:extLst>
          </p:cNvPr>
          <p:cNvCxnSpPr>
            <a:cxnSpLocks/>
            <a:stCxn id="24" idx="3"/>
          </p:cNvCxnSpPr>
          <p:nvPr/>
        </p:nvCxnSpPr>
        <p:spPr>
          <a:xfrm flipV="1">
            <a:off x="6795208" y="4792554"/>
            <a:ext cx="1343957" cy="75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1998C16-1CF5-8EB7-1165-73979083D0BB}"/>
              </a:ext>
            </a:extLst>
          </p:cNvPr>
          <p:cNvSpPr txBox="1"/>
          <p:nvPr/>
        </p:nvSpPr>
        <p:spPr>
          <a:xfrm>
            <a:off x="270798" y="6450804"/>
            <a:ext cx="60943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baseline="0" dirty="0">
                <a:latin typeface="ArialMT"/>
              </a:rPr>
              <a:t>Aglen et al. 2021. </a:t>
            </a:r>
            <a:r>
              <a:rPr lang="en-US" sz="1400" b="0" i="0" u="none" strike="noStrike" baseline="0" dirty="0" err="1">
                <a:latin typeface="ArialMT"/>
              </a:rPr>
              <a:t>Mengdeindekser</a:t>
            </a:r>
            <a:r>
              <a:rPr lang="en-US" sz="1400" b="0" i="0" u="none" strike="noStrike" baseline="0" dirty="0">
                <a:latin typeface="ArialMT"/>
              </a:rPr>
              <a:t> for </a:t>
            </a:r>
            <a:r>
              <a:rPr lang="en-US" sz="1400" b="0" i="0" u="none" strike="noStrike" baseline="0" dirty="0" err="1">
                <a:latin typeface="ArialMT"/>
              </a:rPr>
              <a:t>kysttorsk</a:t>
            </a:r>
            <a:r>
              <a:rPr lang="en-US" sz="1400" b="0" i="0" u="none" strike="noStrike" baseline="0" dirty="0">
                <a:latin typeface="ArialMT"/>
              </a:rPr>
              <a:t> </a:t>
            </a:r>
            <a:r>
              <a:rPr lang="en-US" sz="1400" b="0" i="0" u="none" strike="noStrike" baseline="0" dirty="0" err="1">
                <a:latin typeface="ArialMT"/>
              </a:rPr>
              <a:t>nord</a:t>
            </a:r>
            <a:r>
              <a:rPr lang="en-US" sz="1400" b="0" i="0" u="none" strike="noStrike" baseline="0" dirty="0">
                <a:latin typeface="ArialMT"/>
              </a:rPr>
              <a:t> for 62°N.</a:t>
            </a:r>
            <a:endParaRPr lang="en-US" sz="1400" dirty="0"/>
          </a:p>
        </p:txBody>
      </p:sp>
      <p:pic>
        <p:nvPicPr>
          <p:cNvPr id="1026" name="Picture 2" descr="Free Sad Face Happy Face, Download Free Sad Face Happy Face png images,  Free ClipArts on Clipart Library">
            <a:extLst>
              <a:ext uri="{FF2B5EF4-FFF2-40B4-BE49-F238E27FC236}">
                <a16:creationId xmlns:a16="http://schemas.microsoft.com/office/drawing/2014/main" id="{8CBB1DCB-07FD-8577-64E3-5338167DB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3694" y="4859937"/>
            <a:ext cx="507162" cy="507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DDC53CD-228B-7EB8-3C0A-35FCE3C5F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8386" y="2547059"/>
            <a:ext cx="524802" cy="52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😕 Confused Face Emoji Meaning with Pictures: from A to Z">
            <a:extLst>
              <a:ext uri="{FF2B5EF4-FFF2-40B4-BE49-F238E27FC236}">
                <a16:creationId xmlns:a16="http://schemas.microsoft.com/office/drawing/2014/main" id="{B1BF1975-DB78-F368-48BE-8449CA09B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6411" y="3889954"/>
            <a:ext cx="541723" cy="54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8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 err="1"/>
              <a:t>Shallow</a:t>
            </a:r>
            <a:r>
              <a:rPr lang="nb-NO" dirty="0"/>
              <a:t> </a:t>
            </a:r>
            <a:r>
              <a:rPr lang="nb-NO" dirty="0" err="1"/>
              <a:t>net</a:t>
            </a:r>
            <a:r>
              <a:rPr lang="nb-NO" dirty="0"/>
              <a:t> survey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D07BC-E08E-43CA-A002-F41F0E33F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77" y="1737562"/>
            <a:ext cx="3814687" cy="2461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77887-CC96-4E00-899B-D3A39C533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895" y="1092933"/>
            <a:ext cx="4547700" cy="12875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7F0166-3667-4109-9F0D-E969D1374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895" y="2583382"/>
            <a:ext cx="4547700" cy="1656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20B06E-5B2B-436C-B995-0C551B2E38D3}"/>
              </a:ext>
            </a:extLst>
          </p:cNvPr>
          <p:cNvSpPr txBox="1"/>
          <p:nvPr/>
        </p:nvSpPr>
        <p:spPr>
          <a:xfrm>
            <a:off x="1011069" y="3884921"/>
            <a:ext cx="3057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b-NO" sz="1400" dirty="0" err="1"/>
              <a:t>Eidset</a:t>
            </a:r>
            <a:r>
              <a:rPr lang="nb-NO" sz="1400" dirty="0"/>
              <a:t> 2019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64C7D8-2CAF-451D-9D72-FFC7B02AB4D7}"/>
              </a:ext>
            </a:extLst>
          </p:cNvPr>
          <p:cNvSpPr txBox="1"/>
          <p:nvPr/>
        </p:nvSpPr>
        <p:spPr>
          <a:xfrm>
            <a:off x="4545460" y="2496013"/>
            <a:ext cx="3269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/>
              <a:t>Ruse / fyke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97D04D-DFE2-41C5-BA29-C7E0EE227E98}"/>
              </a:ext>
            </a:extLst>
          </p:cNvPr>
          <p:cNvSpPr txBox="1"/>
          <p:nvPr/>
        </p:nvSpPr>
        <p:spPr>
          <a:xfrm>
            <a:off x="4549605" y="1106758"/>
            <a:ext cx="3811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/>
              <a:t>Garn / </a:t>
            </a:r>
            <a:r>
              <a:rPr lang="nb-NO" sz="2000" dirty="0" err="1"/>
              <a:t>trammel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0E9E38-BA5C-407F-AADF-E2E356A45FD8}"/>
              </a:ext>
            </a:extLst>
          </p:cNvPr>
          <p:cNvSpPr txBox="1"/>
          <p:nvPr/>
        </p:nvSpPr>
        <p:spPr>
          <a:xfrm>
            <a:off x="5008990" y="1935588"/>
            <a:ext cx="990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36 mm</a:t>
            </a:r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679F0-BBC1-4566-9FEA-B1E7C3923258}"/>
              </a:ext>
            </a:extLst>
          </p:cNvPr>
          <p:cNvSpPr txBox="1"/>
          <p:nvPr/>
        </p:nvSpPr>
        <p:spPr>
          <a:xfrm>
            <a:off x="7098997" y="1964858"/>
            <a:ext cx="990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45 mm</a:t>
            </a:r>
            <a:endParaRPr lang="en-US" sz="16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117283-37AA-4B86-B7B6-70AF469C00EF}"/>
              </a:ext>
            </a:extLst>
          </p:cNvPr>
          <p:cNvCxnSpPr/>
          <p:nvPr/>
        </p:nvCxnSpPr>
        <p:spPr>
          <a:xfrm>
            <a:off x="6639955" y="1306813"/>
            <a:ext cx="471341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533452D-DB2D-429D-8BD6-AD6CB6F2C04D}"/>
              </a:ext>
            </a:extLst>
          </p:cNvPr>
          <p:cNvSpPr/>
          <p:nvPr/>
        </p:nvSpPr>
        <p:spPr>
          <a:xfrm>
            <a:off x="6727341" y="2547784"/>
            <a:ext cx="296567" cy="2965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EBFCB-AEDD-42A6-A72B-4B9C6906168B}"/>
              </a:ext>
            </a:extLst>
          </p:cNvPr>
          <p:cNvSpPr txBox="1"/>
          <p:nvPr/>
        </p:nvSpPr>
        <p:spPr>
          <a:xfrm>
            <a:off x="253777" y="1058192"/>
            <a:ext cx="381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One ‘</a:t>
            </a:r>
            <a:r>
              <a:rPr lang="nb-NO" dirty="0" err="1"/>
              <a:t>site</a:t>
            </a:r>
            <a:r>
              <a:rPr lang="nb-NO" dirty="0"/>
              <a:t>’ = </a:t>
            </a:r>
          </a:p>
          <a:p>
            <a:r>
              <a:rPr lang="nb-NO" dirty="0"/>
              <a:t>6 ruse + 2 garn</a:t>
            </a:r>
            <a:r>
              <a:rPr lang="nb-NO" baseline="-25000" dirty="0"/>
              <a:t>45mm</a:t>
            </a:r>
            <a:r>
              <a:rPr lang="nb-NO" dirty="0"/>
              <a:t> + 2 garn</a:t>
            </a:r>
            <a:r>
              <a:rPr lang="nb-NO" baseline="-25000" dirty="0"/>
              <a:t>36mm</a:t>
            </a:r>
            <a:endParaRPr lang="en-US" baseline="-25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6F02C-64C6-6D92-FFEF-77FC57D5B37A}"/>
              </a:ext>
            </a:extLst>
          </p:cNvPr>
          <p:cNvSpPr txBox="1"/>
          <p:nvPr/>
        </p:nvSpPr>
        <p:spPr>
          <a:xfrm>
            <a:off x="4061655" y="1955871"/>
            <a:ext cx="967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dirty="0"/>
              <a:t>10-25 m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099A2-BBBC-60A8-3724-FDCC1D916F81}"/>
              </a:ext>
            </a:extLst>
          </p:cNvPr>
          <p:cNvSpPr txBox="1"/>
          <p:nvPr/>
        </p:nvSpPr>
        <p:spPr>
          <a:xfrm>
            <a:off x="4369916" y="3668291"/>
            <a:ext cx="940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dirty="0"/>
              <a:t>2-10 m</a:t>
            </a:r>
            <a:endParaRPr lang="en-US" sz="1400" dirty="0"/>
          </a:p>
        </p:txBody>
      </p:sp>
      <p:pic>
        <p:nvPicPr>
          <p:cNvPr id="6" name="Picture 5" descr="A picture containing water, tree, outdoor, orange&#10;&#10;Description automatically generated">
            <a:extLst>
              <a:ext uri="{FF2B5EF4-FFF2-40B4-BE49-F238E27FC236}">
                <a16:creationId xmlns:a16="http://schemas.microsoft.com/office/drawing/2014/main" id="{079E164F-4961-8AEF-4BF3-50461691F3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774" t="49207" r="15934"/>
          <a:stretch/>
        </p:blipFill>
        <p:spPr>
          <a:xfrm>
            <a:off x="8837142" y="2329906"/>
            <a:ext cx="3354858" cy="1909653"/>
          </a:xfrm>
          <a:prstGeom prst="rect">
            <a:avLst/>
          </a:prstGeom>
        </p:spPr>
      </p:pic>
      <p:pic>
        <p:nvPicPr>
          <p:cNvPr id="9" name="Picture 8" descr="A person holding a net&#10;&#10;Description automatically generated with low confidence">
            <a:extLst>
              <a:ext uri="{FF2B5EF4-FFF2-40B4-BE49-F238E27FC236}">
                <a16:creationId xmlns:a16="http://schemas.microsoft.com/office/drawing/2014/main" id="{C0AD8171-96AA-40AF-8541-3188846105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78" r="6788"/>
          <a:stretch/>
        </p:blipFill>
        <p:spPr>
          <a:xfrm>
            <a:off x="8837142" y="607284"/>
            <a:ext cx="3354858" cy="1773162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E0677EFD-EAE5-EC97-1AEB-156C87434C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373" r="4528" b="11483"/>
          <a:stretch/>
        </p:blipFill>
        <p:spPr>
          <a:xfrm>
            <a:off x="280293" y="4477556"/>
            <a:ext cx="4665676" cy="23504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D75DBFA-1077-7333-8421-6122FEBF15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7575" y="4369125"/>
            <a:ext cx="3484425" cy="24888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5955595-5135-4E38-E54A-D8D27A6A6CD3}"/>
              </a:ext>
            </a:extLst>
          </p:cNvPr>
          <p:cNvSpPr txBox="1"/>
          <p:nvPr/>
        </p:nvSpPr>
        <p:spPr>
          <a:xfrm>
            <a:off x="5029264" y="4477556"/>
            <a:ext cx="3352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Catches</a:t>
            </a:r>
            <a:r>
              <a:rPr lang="nb-NO" dirty="0"/>
              <a:t> ages 0-5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Tracks</a:t>
            </a:r>
            <a:r>
              <a:rPr lang="nb-NO" dirty="0"/>
              <a:t> </a:t>
            </a:r>
            <a:r>
              <a:rPr lang="nb-NO" dirty="0" err="1"/>
              <a:t>cohorts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Spatiotemporal GLM to </a:t>
            </a:r>
            <a:r>
              <a:rPr lang="nb-NO" dirty="0" err="1"/>
              <a:t>produce</a:t>
            </a:r>
            <a:r>
              <a:rPr lang="nb-NO" dirty="0"/>
              <a:t> </a:t>
            </a:r>
            <a:r>
              <a:rPr lang="nb-NO" dirty="0" err="1"/>
              <a:t>aggregate</a:t>
            </a:r>
            <a:r>
              <a:rPr lang="nb-NO" dirty="0"/>
              <a:t> </a:t>
            </a:r>
            <a:r>
              <a:rPr lang="nb-NO" dirty="0" err="1"/>
              <a:t>biomass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47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059F8-E834-7AB5-F89E-E1FAFF2E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Trawl</a:t>
            </a:r>
            <a:r>
              <a:rPr lang="nb-NO" dirty="0"/>
              <a:t> and </a:t>
            </a:r>
            <a:r>
              <a:rPr lang="nb-NO" dirty="0" err="1"/>
              <a:t>shallow</a:t>
            </a:r>
            <a:r>
              <a:rPr lang="nb-NO" dirty="0"/>
              <a:t> </a:t>
            </a:r>
            <a:r>
              <a:rPr lang="nb-NO" dirty="0" err="1"/>
              <a:t>net</a:t>
            </a:r>
            <a:r>
              <a:rPr lang="nb-NO" dirty="0"/>
              <a:t> surveys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A56716-2810-6489-D616-E79D0E032F76}"/>
              </a:ext>
            </a:extLst>
          </p:cNvPr>
          <p:cNvSpPr txBox="1"/>
          <p:nvPr/>
        </p:nvSpPr>
        <p:spPr>
          <a:xfrm>
            <a:off x="263655" y="1690688"/>
            <a:ext cx="5515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Consistent</a:t>
            </a:r>
            <a:r>
              <a:rPr lang="nb-NO" dirty="0"/>
              <a:t> trends at all ages 0-5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583B2B-AC01-284F-5561-4839DD625B34}"/>
              </a:ext>
            </a:extLst>
          </p:cNvPr>
          <p:cNvSpPr txBox="1"/>
          <p:nvPr/>
        </p:nvSpPr>
        <p:spPr>
          <a:xfrm>
            <a:off x="6353230" y="1675299"/>
            <a:ext cx="47762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/>
              <a:t>… </a:t>
            </a:r>
            <a:r>
              <a:rPr lang="nb-NO" sz="2000" dirty="0" err="1"/>
              <a:t>but</a:t>
            </a:r>
            <a:r>
              <a:rPr lang="nb-NO" sz="2000" dirty="0"/>
              <a:t> </a:t>
            </a:r>
            <a:r>
              <a:rPr lang="nb-NO" sz="2000" dirty="0" err="1"/>
              <a:t>are</a:t>
            </a:r>
            <a:r>
              <a:rPr lang="nb-NO" sz="2000" dirty="0"/>
              <a:t> </a:t>
            </a:r>
            <a:r>
              <a:rPr lang="nb-NO" sz="2000" dirty="0" err="1"/>
              <a:t>we</a:t>
            </a:r>
            <a:r>
              <a:rPr lang="nb-NO" sz="2000" dirty="0"/>
              <a:t> </a:t>
            </a:r>
            <a:r>
              <a:rPr lang="nb-NO" sz="2000" dirty="0" err="1"/>
              <a:t>surveying</a:t>
            </a:r>
            <a:r>
              <a:rPr lang="nb-NO" sz="2000" dirty="0"/>
              <a:t> </a:t>
            </a:r>
            <a:r>
              <a:rPr lang="nb-NO" sz="2000" dirty="0" err="1"/>
              <a:t>the</a:t>
            </a:r>
            <a:r>
              <a:rPr lang="nb-NO" sz="2000" dirty="0"/>
              <a:t> same </a:t>
            </a:r>
            <a:r>
              <a:rPr lang="nb-NO" sz="2000" dirty="0" err="1"/>
              <a:t>fish</a:t>
            </a:r>
            <a:r>
              <a:rPr lang="nb-NO" sz="2000" dirty="0"/>
              <a:t>?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380A23-CF18-4A76-7900-012CEC768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3" y="2202025"/>
            <a:ext cx="5936994" cy="42407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541E02-1725-9AD5-1BD9-14B3EACB5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772" y="2685130"/>
            <a:ext cx="6011228" cy="375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50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059F8-E834-7AB5-F89E-E1FAFF2E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/>
              <a:t>Shallow</a:t>
            </a:r>
            <a:r>
              <a:rPr lang="nb-NO" dirty="0"/>
              <a:t> </a:t>
            </a:r>
            <a:r>
              <a:rPr lang="nb-NO" dirty="0" err="1"/>
              <a:t>net</a:t>
            </a:r>
            <a:r>
              <a:rPr lang="nb-NO" dirty="0"/>
              <a:t> survey</a:t>
            </a:r>
            <a:endParaRPr lang="en-US" dirty="0"/>
          </a:p>
        </p:txBody>
      </p:sp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5B8558FC-A7B6-E9C9-6C03-1E0316208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19" y="1511759"/>
            <a:ext cx="4399135" cy="2910325"/>
          </a:xfrm>
          <a:prstGeom prst="rect">
            <a:avLst/>
          </a:prstGeom>
        </p:spPr>
      </p:pic>
      <p:pic>
        <p:nvPicPr>
          <p:cNvPr id="16" name="Picture 15" descr="A picture containing calendar&#10;&#10;Description automatically generated">
            <a:extLst>
              <a:ext uri="{FF2B5EF4-FFF2-40B4-BE49-F238E27FC236}">
                <a16:creationId xmlns:a16="http://schemas.microsoft.com/office/drawing/2014/main" id="{64FC0852-86B1-C5D8-E76D-E11D4BB6D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3264" y="1511759"/>
            <a:ext cx="4524222" cy="29103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4A56716-2810-6489-D616-E79D0E032F76}"/>
              </a:ext>
            </a:extLst>
          </p:cNvPr>
          <p:cNvSpPr txBox="1"/>
          <p:nvPr/>
        </p:nvSpPr>
        <p:spPr>
          <a:xfrm>
            <a:off x="9414523" y="2107382"/>
            <a:ext cx="296451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Pretty good CV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ages 1-3: 0.2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86D63"/>
                </a:solidFill>
              </a:rPr>
              <a:t>0.15 N</a:t>
            </a:r>
            <a:r>
              <a:rPr lang="en-US" dirty="0"/>
              <a:t>, </a:t>
            </a:r>
            <a:r>
              <a:rPr lang="en-US" dirty="0">
                <a:solidFill>
                  <a:srgbClr val="2DCACE"/>
                </a:solidFill>
              </a:rPr>
              <a:t>0.25 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ages 0+4: 0.3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86D63"/>
                </a:solidFill>
              </a:rPr>
              <a:t>0.24 N</a:t>
            </a:r>
            <a:r>
              <a:rPr lang="en-US" dirty="0"/>
              <a:t>, </a:t>
            </a:r>
            <a:r>
              <a:rPr lang="en-US" dirty="0">
                <a:solidFill>
                  <a:srgbClr val="2DCACE"/>
                </a:solidFill>
              </a:rPr>
              <a:t>0.35 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8623BE-0D1A-8D6B-CA54-B5876FD01E19}"/>
              </a:ext>
            </a:extLst>
          </p:cNvPr>
          <p:cNvSpPr txBox="1"/>
          <p:nvPr/>
        </p:nvSpPr>
        <p:spPr>
          <a:xfrm>
            <a:off x="6941994" y="78282"/>
            <a:ext cx="54370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y ~ 0 + year + subarea + depth + </a:t>
            </a:r>
            <a:r>
              <a:rPr lang="en-US" dirty="0" err="1"/>
              <a:t>Hbott</a:t>
            </a:r>
            <a:r>
              <a:rPr lang="en-US" dirty="0"/>
              <a:t> + s(</a:t>
            </a:r>
            <a:r>
              <a:rPr lang="en-US" dirty="0" err="1"/>
              <a:t>lat,lon</a:t>
            </a:r>
            <a:r>
              <a:rPr lang="en-US" dirty="0"/>
              <a:t>)</a:t>
            </a:r>
          </a:p>
        </p:txBody>
      </p:sp>
      <p:pic>
        <p:nvPicPr>
          <p:cNvPr id="21" name="Picture 20" descr="Chart, line chart&#10;&#10;Description automatically generated">
            <a:extLst>
              <a:ext uri="{FF2B5EF4-FFF2-40B4-BE49-F238E27FC236}">
                <a16:creationId xmlns:a16="http://schemas.microsoft.com/office/drawing/2014/main" id="{F0BE654D-80E6-A6C1-BE97-1089BFE4B2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373" r="4528" b="11483"/>
          <a:stretch/>
        </p:blipFill>
        <p:spPr>
          <a:xfrm>
            <a:off x="367793" y="4535712"/>
            <a:ext cx="4651016" cy="2343070"/>
          </a:xfrm>
          <a:prstGeom prst="rect">
            <a:avLst/>
          </a:prstGeom>
        </p:spPr>
      </p:pic>
      <p:pic>
        <p:nvPicPr>
          <p:cNvPr id="23" name="Picture 22" descr="Chart&#10;&#10;Description automatically generated">
            <a:extLst>
              <a:ext uri="{FF2B5EF4-FFF2-40B4-BE49-F238E27FC236}">
                <a16:creationId xmlns:a16="http://schemas.microsoft.com/office/drawing/2014/main" id="{FA525703-B9F7-CBA0-60A9-0B9A408B9F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2420" y="4373394"/>
            <a:ext cx="2476853" cy="247685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2583B2B-AC01-284F-5561-4839DD625B34}"/>
              </a:ext>
            </a:extLst>
          </p:cNvPr>
          <p:cNvSpPr txBox="1"/>
          <p:nvPr/>
        </p:nvSpPr>
        <p:spPr>
          <a:xfrm>
            <a:off x="7838747" y="5275255"/>
            <a:ext cx="3151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Good cohort tracking</a:t>
            </a:r>
          </a:p>
        </p:txBody>
      </p:sp>
    </p:spTree>
    <p:extLst>
      <p:ext uri="{BB962C8B-B14F-4D97-AF65-F5344CB8AC3E}">
        <p14:creationId xmlns:p14="http://schemas.microsoft.com/office/powerpoint/2010/main" val="1475733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CD9AD9-507A-11DB-7AD7-F8EA8D658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166"/>
          <a:stretch/>
        </p:blipFill>
        <p:spPr>
          <a:xfrm>
            <a:off x="7734215" y="3484478"/>
            <a:ext cx="4188704" cy="3363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/>
              <a:t>Survey </a:t>
            </a:r>
            <a:r>
              <a:rPr lang="nb-NO" dirty="0" err="1"/>
              <a:t>comparison</a:t>
            </a:r>
            <a:endParaRPr lang="en-US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D07B7910-C5E3-648E-7C3D-DED156CE5C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923" y="1199846"/>
            <a:ext cx="2953686" cy="5658154"/>
          </a:xfrm>
          <a:prstGeom prst="rect">
            <a:avLst/>
          </a:prstGeom>
        </p:spPr>
      </p:pic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51E79E1B-EFEB-2002-EDDB-29F1CB9E21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3" t="1788" b="95210"/>
          <a:stretch/>
        </p:blipFill>
        <p:spPr>
          <a:xfrm>
            <a:off x="66005" y="1290030"/>
            <a:ext cx="3810582" cy="266784"/>
          </a:xfrm>
          <a:prstGeom prst="rect">
            <a:avLst/>
          </a:prstGeom>
        </p:spPr>
      </p:pic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1E54EB04-CE11-BCCC-2E7E-DB68E13B1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510" y="1854226"/>
            <a:ext cx="3630176" cy="4840235"/>
          </a:xfrm>
          <a:prstGeom prst="rect">
            <a:avLst/>
          </a:prstGeom>
        </p:spPr>
      </p:pic>
      <p:sp>
        <p:nvSpPr>
          <p:cNvPr id="14" name="Content Placeholder 14">
            <a:extLst>
              <a:ext uri="{FF2B5EF4-FFF2-40B4-BE49-F238E27FC236}">
                <a16:creationId xmlns:a16="http://schemas.microsoft.com/office/drawing/2014/main" id="{7084F309-5FB2-9CC7-4295-22D1FF05F295}"/>
              </a:ext>
            </a:extLst>
          </p:cNvPr>
          <p:cNvSpPr txBox="1">
            <a:spLocks/>
          </p:cNvSpPr>
          <p:nvPr/>
        </p:nvSpPr>
        <p:spPr>
          <a:xfrm>
            <a:off x="4403433" y="3853846"/>
            <a:ext cx="2503120" cy="7655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Much shallower than other surveys (&lt; 25 m)</a:t>
            </a:r>
          </a:p>
          <a:p>
            <a:endParaRPr lang="en-US" sz="20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745855-7C40-23D5-5B7F-9176B9A97B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63"/>
          <a:stretch/>
        </p:blipFill>
        <p:spPr>
          <a:xfrm>
            <a:off x="7532478" y="34785"/>
            <a:ext cx="4390441" cy="33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98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1705D3-D9D1-9B61-610D-08FD2AF88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4" y="-127720"/>
            <a:ext cx="10973751" cy="3657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C64A3D-51EB-96C6-05EC-4E858F560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35" y="3340358"/>
            <a:ext cx="2638231" cy="35176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751C97D-7B97-D9F5-0927-2DD0194FDB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166"/>
          <a:stretch/>
        </p:blipFill>
        <p:spPr>
          <a:xfrm>
            <a:off x="7801560" y="3494528"/>
            <a:ext cx="4188704" cy="33634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2DC790E-3967-A714-E783-6C89DACC94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63"/>
          <a:stretch/>
        </p:blipFill>
        <p:spPr>
          <a:xfrm>
            <a:off x="3003730" y="3494528"/>
            <a:ext cx="4390441" cy="33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674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198</Words>
  <Application>Microsoft Office PowerPoint</Application>
  <PresentationFormat>Widescreen</PresentationFormat>
  <Paragraphs>33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ArialMT</vt:lpstr>
      <vt:lpstr>Calibri</vt:lpstr>
      <vt:lpstr>Calibri Light</vt:lpstr>
      <vt:lpstr>Office Theme</vt:lpstr>
      <vt:lpstr>PowerPoint Presentation</vt:lpstr>
      <vt:lpstr>Coastal acoustic-trawl survey</vt:lpstr>
      <vt:lpstr>Shallow net survey</vt:lpstr>
      <vt:lpstr>Trawl and shallow net surveys</vt:lpstr>
      <vt:lpstr>Shallow net survey</vt:lpstr>
      <vt:lpstr>Survey comparison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Stock</dc:creator>
  <cp:lastModifiedBy>Brian Stock</cp:lastModifiedBy>
  <cp:revision>1</cp:revision>
  <dcterms:created xsi:type="dcterms:W3CDTF">2023-05-22T12:00:31Z</dcterms:created>
  <dcterms:modified xsi:type="dcterms:W3CDTF">2023-05-22T12:00:52Z</dcterms:modified>
</cp:coreProperties>
</file>

<file path=docProps/thumbnail.jpeg>
</file>